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5" r:id="rId8"/>
    <p:sldId id="261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958" autoAdjust="0"/>
  </p:normalViewPr>
  <p:slideViewPr>
    <p:cSldViewPr>
      <p:cViewPr varScale="1">
        <p:scale>
          <a:sx n="75" d="100"/>
          <a:sy n="75" d="100"/>
        </p:scale>
        <p:origin x="-110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9B907-8C93-4EEF-921E-9FFB37D66EDF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F9516-1D9C-4F4E-A13B-602F265C0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pPr marL="228600" indent="-228600">
              <a:buAutoNum type="arabicParenR"/>
            </a:pPr>
            <a:r>
              <a:rPr lang="en-US" dirty="0" smtClean="0"/>
              <a:t>Start with the smallest factor of 105 that isn’t 1.  Add 59.  Take half.  Triple it.  (93)</a:t>
            </a:r>
          </a:p>
          <a:p>
            <a:pPr marL="228600" indent="-228600">
              <a:buAutoNum type="arabicParenR"/>
            </a:pPr>
            <a:r>
              <a:rPr lang="en-US" dirty="0" smtClean="0"/>
              <a:t>Start with the largest</a:t>
            </a:r>
            <a:r>
              <a:rPr lang="en-US" baseline="0" dirty="0" smtClean="0"/>
              <a:t> multiple of 8 that’s less than 100.  Divide by 4.  Triple it.  (72)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Start with the largest multiple of 5 that’s less than 112.  Add 94.  Triple it.  (612)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F9516-1D9C-4F4E-A13B-602F265C01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02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25D63-7460-4141-99E3-D40741CF688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BBE-57E0-4D72-B04A-B794DBAA14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25D63-7460-4141-99E3-D40741CF688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BBE-57E0-4D72-B04A-B794DBAA1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25D63-7460-4141-99E3-D40741CF688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BBE-57E0-4D72-B04A-B794DBAA1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1F7CBC1-62DF-41A6-A5AD-02788E0600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5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25D63-7460-4141-99E3-D40741CF688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BBE-57E0-4D72-B04A-B794DBAA1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25D63-7460-4141-99E3-D40741CF688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BBE-57E0-4D72-B04A-B794DBAA14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25D63-7460-4141-99E3-D40741CF688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BBE-57E0-4D72-B04A-B794DBAA1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25D63-7460-4141-99E3-D40741CF688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BBE-57E0-4D72-B04A-B794DBAA1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25D63-7460-4141-99E3-D40741CF688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9B0BBE-57E0-4D72-B04A-B794DBAA14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25D63-7460-4141-99E3-D40741CF688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BBE-57E0-4D72-B04A-B794DBAA1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25D63-7460-4141-99E3-D40741CF688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E9B0BBE-57E0-4D72-B04A-B794DBAA1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1825D63-7460-4141-99E3-D40741CF688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BBE-57E0-4D72-B04A-B794DBAA1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825D63-7460-4141-99E3-D40741CF688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E9B0BBE-57E0-4D72-B04A-B794DBAA14D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333936" cy="1143000"/>
          </a:xfrm>
        </p:spPr>
        <p:txBody>
          <a:bodyPr/>
          <a:lstStyle/>
          <a:p>
            <a:pPr algn="ctr"/>
            <a:r>
              <a:rPr lang="en-US" dirty="0" smtClean="0"/>
              <a:t>Tuesday, August 28, 2012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33050" y="1544812"/>
                <a:ext cx="8329950" cy="4093988"/>
              </a:xfrm>
            </p:spPr>
            <p:txBody>
              <a:bodyPr anchor="t">
                <a:noAutofit/>
              </a:bodyPr>
              <a:lstStyle/>
              <a:p>
                <a:pPr algn="l"/>
                <a:r>
                  <a:rPr lang="en-US" sz="2800" dirty="0" smtClean="0"/>
                  <a:t>TISK Problems</a:t>
                </a:r>
              </a:p>
              <a:p>
                <a:pPr marL="457200" indent="-457200" algn="l">
                  <a:buAutoNum type="arabicPeriod"/>
                </a:pPr>
                <a:r>
                  <a:rPr lang="en-US" sz="2800" dirty="0" smtClean="0"/>
                  <a:t>Factor completely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−5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+6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800" dirty="0" smtClean="0"/>
              </a:p>
              <a:p>
                <a:pPr marL="457200" indent="-457200" algn="l">
                  <a:buAutoNum type="arabicPeriod"/>
                </a:pPr>
                <a:r>
                  <a:rPr lang="en-US" sz="2800" dirty="0" smtClean="0"/>
                  <a:t>Are </a:t>
                </a:r>
                <a:r>
                  <a:rPr lang="en-US" sz="2800" i="1" dirty="0" smtClean="0"/>
                  <a:t>A</a:t>
                </a:r>
                <a:r>
                  <a:rPr lang="en-US" sz="2800" dirty="0" smtClean="0"/>
                  <a:t>, </a:t>
                </a:r>
                <a:r>
                  <a:rPr lang="en-US" sz="2800" i="1" dirty="0" smtClean="0"/>
                  <a:t>B</a:t>
                </a:r>
                <a:r>
                  <a:rPr lang="en-US" sz="2800" dirty="0" smtClean="0"/>
                  <a:t>, and </a:t>
                </a:r>
                <a:r>
                  <a:rPr lang="en-US" sz="2800" i="1" dirty="0" smtClean="0"/>
                  <a:t>C</a:t>
                </a:r>
                <a:r>
                  <a:rPr lang="en-US" sz="2800" dirty="0" smtClean="0"/>
                  <a:t> collinear?</a:t>
                </a:r>
              </a:p>
              <a:p>
                <a:pPr marL="457200" indent="-457200" algn="l">
                  <a:buAutoNum type="arabicPeriod"/>
                </a:pPr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sz="280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sz="2800" dirty="0" smtClean="0"/>
                  <a:t>, find </a:t>
                </a:r>
                <a:r>
                  <a:rPr lang="en-US" sz="2800" i="1" dirty="0" smtClean="0"/>
                  <a:t>BC</a:t>
                </a:r>
                <a:r>
                  <a:rPr lang="en-US" sz="2800" dirty="0" smtClean="0"/>
                  <a:t>.</a:t>
                </a:r>
              </a:p>
              <a:p>
                <a:pPr marL="457200" indent="-457200" algn="l">
                  <a:buAutoNum type="arabicPeriod"/>
                </a:pPr>
                <a:endParaRPr lang="en-US" sz="2800" dirty="0" smtClean="0"/>
              </a:p>
              <a:p>
                <a:pPr marL="457200" indent="-457200" algn="l">
                  <a:buAutoNum type="arabicPeriod"/>
                </a:pPr>
                <a:endParaRPr lang="en-US" sz="2800" dirty="0"/>
              </a:p>
              <a:p>
                <a:pPr marL="457200" indent="-457200" algn="l">
                  <a:buAutoNum type="arabicPeriod"/>
                </a:pPr>
                <a:endParaRPr lang="en-US" sz="2800" dirty="0" smtClean="0"/>
              </a:p>
              <a:p>
                <a:pPr marL="457200" indent="-457200" algn="l">
                  <a:buAutoNum type="arabicPeriod"/>
                </a:pPr>
                <a:endParaRPr lang="en-US" sz="2800" dirty="0"/>
              </a:p>
              <a:p>
                <a:pPr marL="457200" indent="-457200" algn="l">
                  <a:buAutoNum type="arabicPeriod"/>
                </a:pPr>
                <a:endParaRPr lang="en-US" sz="2800" dirty="0"/>
              </a:p>
              <a:p>
                <a:pPr algn="l"/>
                <a:r>
                  <a:rPr lang="en-US" sz="2800" dirty="0" smtClean="0"/>
                  <a:t>We will have 3 Mental Math questions.</a:t>
                </a:r>
                <a:endParaRPr lang="en-US" sz="2800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33050" y="1544812"/>
                <a:ext cx="8329950" cy="4093988"/>
              </a:xfrm>
              <a:blipFill rotWithShape="1">
                <a:blip r:embed="rId3"/>
                <a:stretch>
                  <a:fillRect l="-1463" t="-2530" b="-28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685800" y="4038600"/>
            <a:ext cx="3962400" cy="152400"/>
          </a:xfrm>
          <a:prstGeom prst="line">
            <a:avLst/>
          </a:prstGeom>
          <a:ln w="38100"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648954" y="2660964"/>
            <a:ext cx="3429000" cy="1377636"/>
          </a:xfrm>
          <a:prstGeom prst="line">
            <a:avLst/>
          </a:prstGeom>
          <a:ln w="38100"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" y="42672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95800" y="4051049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7924800" y="2660964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600200" y="3733800"/>
                <a:ext cx="2438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3</m:t>
                      </m:r>
                      <m:r>
                        <a:rPr lang="en-US" sz="2400" b="0" i="1" dirty="0" smtClean="0">
                          <a:latin typeface="Cambria Math"/>
                        </a:rPr>
                        <m:t>𝑥</m:t>
                      </m:r>
                      <m:r>
                        <a:rPr lang="en-US" sz="2400" b="0" i="1" dirty="0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733800"/>
                <a:ext cx="243840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 rot="20331499">
                <a:off x="5257800" y="2901182"/>
                <a:ext cx="2438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6</m:t>
                      </m:r>
                      <m:r>
                        <a:rPr lang="en-US" sz="2400" b="0" i="1" dirty="0" smtClean="0">
                          <a:latin typeface="Cambria Math"/>
                        </a:rPr>
                        <m:t>𝑥</m:t>
                      </m:r>
                      <m:r>
                        <a:rPr lang="en-US" sz="2400" b="0" i="1" dirty="0" smtClean="0">
                          <a:latin typeface="Cambria Math"/>
                        </a:rPr>
                        <m:t>−7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31499">
                <a:off x="5257800" y="2901182"/>
                <a:ext cx="243840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19100" y="4644736"/>
            <a:ext cx="81534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Homework: p. 104-105 #22-30 even, 33 &amp; 34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18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5029200" cy="4525963"/>
              </a:xfrm>
            </p:spPr>
            <p:txBody>
              <a:bodyPr>
                <a:normAutofit fontScale="70000" lnSpcReduction="20000"/>
              </a:bodyPr>
              <a:lstStyle/>
              <a:p>
                <a:pPr marL="36576" indent="0">
                  <a:buNone/>
                </a:pPr>
                <a:r>
                  <a:rPr lang="en-US" dirty="0" smtClean="0"/>
                  <a:t>24) a. Given</a:t>
                </a:r>
              </a:p>
              <a:p>
                <a:pPr marL="36576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b.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dirty="0"/>
                  <a:t> Prop. of =</a:t>
                </a:r>
              </a:p>
              <a:p>
                <a:pPr marL="36576" indent="0">
                  <a:buNone/>
                </a:pPr>
                <a:r>
                  <a:rPr lang="en-US" dirty="0" smtClean="0"/>
                  <a:t>      c.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dirty="0"/>
                  <a:t> Prop. </a:t>
                </a:r>
                <a:r>
                  <a:rPr lang="en-US" dirty="0"/>
                  <a:t>of </a:t>
                </a:r>
                <a:r>
                  <a:rPr lang="en-US" dirty="0" smtClean="0"/>
                  <a:t>= (or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dirty="0"/>
                  <a:t> Prop. </a:t>
                </a:r>
                <a:r>
                  <a:rPr lang="en-US" dirty="0"/>
                  <a:t>of </a:t>
                </a:r>
                <a:r>
                  <a:rPr lang="en-US" dirty="0" smtClean="0"/>
                  <a:t>=)</a:t>
                </a:r>
              </a:p>
              <a:p>
                <a:pPr marL="36576" indent="0">
                  <a:buNone/>
                </a:pPr>
                <a:r>
                  <a:rPr lang="en-US" dirty="0" smtClean="0"/>
                  <a:t>25) a. Given</a:t>
                </a:r>
              </a:p>
              <a:p>
                <a:pPr marL="36576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b.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dirty="0" smtClean="0"/>
                  <a:t> Prop. of =</a:t>
                </a:r>
              </a:p>
              <a:p>
                <a:pPr marL="36576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c. Distributive Prop.</a:t>
                </a:r>
              </a:p>
              <a:p>
                <a:pPr marL="36576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d. – Prop. of = </a:t>
                </a:r>
              </a:p>
              <a:p>
                <a:pPr marL="36576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e.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dirty="0" smtClean="0"/>
                  <a:t> Prop. of =</a:t>
                </a:r>
              </a:p>
              <a:p>
                <a:pPr marL="36576" indent="0">
                  <a:buNone/>
                </a:pPr>
                <a:endParaRPr lang="en-US" dirty="0"/>
              </a:p>
              <a:p>
                <a:pPr marL="36576" indent="0">
                  <a:buNone/>
                </a:pPr>
                <a:r>
                  <a:rPr lang="en-US" dirty="0" smtClean="0"/>
                  <a:t>26) a. Given</a:t>
                </a:r>
              </a:p>
              <a:p>
                <a:pPr marL="36576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b. Segment Addition Postulate</a:t>
                </a:r>
              </a:p>
              <a:p>
                <a:pPr marL="36576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c. Substitution Property of Equality</a:t>
                </a:r>
              </a:p>
              <a:p>
                <a:pPr marL="36576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d. Given</a:t>
                </a:r>
              </a:p>
              <a:p>
                <a:pPr marL="36576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e. – Prop. of =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5029200" cy="4525963"/>
              </a:xfrm>
              <a:blipFill rotWithShape="1">
                <a:blip r:embed="rId2"/>
                <a:stretch>
                  <a:fillRect l="-606" t="-2291" b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4953000" y="1524000"/>
                <a:ext cx="4191000" cy="2299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27) a.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𝑇𝑈𝑉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=90</m:t>
                    </m:r>
                  </m:oMath>
                </a14:m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𝑋𝑊𝑉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=90</m:t>
                    </m:r>
                  </m:oMath>
                </a14:m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</m:oMath>
                </a14:m>
                <a:r>
                  <a:rPr lang="en-US" sz="2000" dirty="0" smtClean="0"/>
                  <a:t>3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  b. Substitution Prop. of = 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  c. Angle Addition Postulate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  d.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0" smtClean="0">
                        <a:latin typeface="Cambria Math"/>
                        <a:ea typeface="Cambria Math"/>
                      </a:rPr>
                      <m:t>1+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2=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3+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endParaRPr lang="en-US" sz="2000" dirty="0" smtClean="0"/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  e. Substitution Prop. Of = 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  f.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2=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1524000"/>
                <a:ext cx="4191000" cy="2299797"/>
              </a:xfrm>
              <a:prstGeom prst="rect">
                <a:avLst/>
              </a:prstGeom>
              <a:blipFill rotWithShape="1">
                <a:blip r:embed="rId3"/>
                <a:stretch>
                  <a:fillRect l="-1601" t="-1061" r="-2620" b="-1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750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990600" y="1797050"/>
            <a:ext cx="7539038" cy="483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76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en-US" sz="2000">
              <a:latin typeface="Helvetica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§2.5 Verifying Segment Relationships</a:t>
            </a:r>
            <a:endParaRPr lang="en-US" sz="4000" dirty="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131888" y="1630363"/>
            <a:ext cx="73787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990600" y="1797050"/>
            <a:ext cx="7537450" cy="381000"/>
          </a:xfrm>
          <a:prstGeom prst="rect">
            <a:avLst/>
          </a:prstGeom>
          <a:solidFill>
            <a:srgbClr val="05875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 sz="2400">
              <a:latin typeface="Times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087438" y="1795463"/>
            <a:ext cx="1455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1"/>
                </a:solidFill>
                <a:latin typeface="Helvetica" charset="0"/>
              </a:rPr>
              <a:t>THEOREM</a:t>
            </a:r>
            <a:endParaRPr lang="en-US" altLang="en-US" sz="2000">
              <a:latin typeface="Times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006475" y="1812925"/>
            <a:ext cx="7537450" cy="381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 sz="2400">
              <a:latin typeface="Times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103313" y="1811338"/>
            <a:ext cx="162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1"/>
                </a:solidFill>
                <a:latin typeface="Helvetica" charset="0"/>
              </a:rPr>
              <a:t>THEOREMS</a:t>
            </a:r>
            <a:endParaRPr lang="en-US" altLang="en-US" sz="2000">
              <a:latin typeface="Times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128713" y="2362200"/>
            <a:ext cx="4280339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900" b="1" dirty="0" smtClean="0">
                <a:solidFill>
                  <a:schemeClr val="hlink"/>
                </a:solidFill>
                <a:latin typeface="Helvetica" charset="0"/>
              </a:rPr>
              <a:t>Properties </a:t>
            </a:r>
            <a:r>
              <a:rPr lang="en-US" altLang="en-US" sz="1900" b="1" dirty="0">
                <a:solidFill>
                  <a:schemeClr val="hlink"/>
                </a:solidFill>
                <a:latin typeface="Helvetica" charset="0"/>
              </a:rPr>
              <a:t>of Segment Congruence</a:t>
            </a:r>
            <a:endParaRPr lang="en-US" altLang="en-US" sz="1600" b="1" dirty="0">
              <a:solidFill>
                <a:schemeClr val="hlink"/>
              </a:solidFill>
              <a:latin typeface="Helvetica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066800" y="2743200"/>
            <a:ext cx="71770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000">
                <a:latin typeface="Helvetica" charset="0"/>
              </a:rPr>
              <a:t>Segment congruence is </a:t>
            </a:r>
            <a:r>
              <a:rPr lang="en-US" altLang="en-US" sz="2000" b="1">
                <a:latin typeface="Helvetica" charset="0"/>
              </a:rPr>
              <a:t>r</a:t>
            </a:r>
            <a:r>
              <a:rPr lang="en-US" altLang="en-US" sz="800" b="1">
                <a:latin typeface="Helvetica" charset="0"/>
              </a:rPr>
              <a:t> </a:t>
            </a:r>
            <a:r>
              <a:rPr lang="en-US" altLang="en-US" sz="2000" b="1">
                <a:latin typeface="Helvetica" charset="0"/>
              </a:rPr>
              <a:t>ef</a:t>
            </a:r>
            <a:r>
              <a:rPr lang="en-US" altLang="en-US" sz="800" b="1">
                <a:latin typeface="Helvetica" charset="0"/>
              </a:rPr>
              <a:t> </a:t>
            </a:r>
            <a:r>
              <a:rPr lang="en-US" altLang="en-US" sz="2000" b="1">
                <a:latin typeface="Helvetica" charset="0"/>
              </a:rPr>
              <a:t>lex</a:t>
            </a:r>
            <a:r>
              <a:rPr lang="en-US" altLang="en-US" sz="800" b="1">
                <a:latin typeface="Helvetica" charset="0"/>
              </a:rPr>
              <a:t> </a:t>
            </a:r>
            <a:r>
              <a:rPr lang="en-US" altLang="en-US" sz="2000" b="1">
                <a:latin typeface="Helvetica" charset="0"/>
              </a:rPr>
              <a:t>ive</a:t>
            </a:r>
            <a:r>
              <a:rPr lang="en-US" altLang="en-US" sz="2000">
                <a:latin typeface="Helvetica" charset="0"/>
              </a:rPr>
              <a:t>, </a:t>
            </a:r>
            <a:r>
              <a:rPr lang="en-US" altLang="en-US" sz="2000" b="1">
                <a:latin typeface="Helvetica" charset="0"/>
              </a:rPr>
              <a:t>sy</a:t>
            </a:r>
            <a:r>
              <a:rPr lang="en-US" altLang="en-US" sz="800" b="1">
                <a:latin typeface="Helvetica" charset="0"/>
              </a:rPr>
              <a:t> </a:t>
            </a:r>
            <a:r>
              <a:rPr lang="en-US" altLang="en-US" sz="2000" b="1">
                <a:latin typeface="Helvetica" charset="0"/>
              </a:rPr>
              <a:t>mme</a:t>
            </a:r>
            <a:r>
              <a:rPr lang="en-US" altLang="en-US" sz="800" b="1">
                <a:latin typeface="Helvetica" charset="0"/>
              </a:rPr>
              <a:t> </a:t>
            </a:r>
            <a:r>
              <a:rPr lang="en-US" altLang="en-US" sz="2000" b="1">
                <a:latin typeface="Helvetica" charset="0"/>
              </a:rPr>
              <a:t>tric</a:t>
            </a:r>
            <a:r>
              <a:rPr lang="en-US" altLang="en-US" sz="2000">
                <a:latin typeface="Helvetica" charset="0"/>
              </a:rPr>
              <a:t>, and </a:t>
            </a:r>
            <a:r>
              <a:rPr lang="en-US" altLang="en-US" sz="2000" b="1">
                <a:latin typeface="Helvetica" charset="0"/>
              </a:rPr>
              <a:t>transitive</a:t>
            </a:r>
            <a:r>
              <a:rPr lang="en-US" altLang="en-US" sz="2000">
                <a:latin typeface="Helvetica" charset="0"/>
              </a:rPr>
              <a:t>.</a:t>
            </a:r>
          </a:p>
          <a:p>
            <a:pPr eaLnBrk="0" hangingPunct="0"/>
            <a:r>
              <a:rPr lang="en-US" altLang="en-US" sz="2000">
                <a:latin typeface="Helvetica" charset="0"/>
              </a:rPr>
              <a:t>Here are some examples.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2590800" y="3810000"/>
            <a:ext cx="37338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08" name="Text Box 12"/>
              <p:cNvSpPr txBox="1">
                <a:spLocks noChangeArrowheads="1"/>
              </p:cNvSpPr>
              <p:nvPr/>
            </p:nvSpPr>
            <p:spPr bwMode="auto">
              <a:xfrm>
                <a:off x="1143000" y="3886200"/>
                <a:ext cx="7086600" cy="3699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 dirty="0" smtClean="0">
                    <a:latin typeface="Helvetica" charset="0"/>
                  </a:rPr>
                  <a:t>REFLEXIVE</a:t>
                </a:r>
                <a:r>
                  <a:rPr lang="en-US" dirty="0">
                    <a:latin typeface="Helvetica" charset="0"/>
                  </a:rPr>
                  <a:t>  For any segment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i="1" dirty="0">
                    <a:latin typeface="Helvetica" charset="0"/>
                  </a:rPr>
                  <a:t>,</a:t>
                </a:r>
                <a:r>
                  <a:rPr lang="en-US" i="1" dirty="0" smtClean="0">
                    <a:latin typeface="Helvetica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i="1" dirty="0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i="1" dirty="0" smtClean="0">
                    <a:latin typeface="Helvetica" charset="0"/>
                  </a:rPr>
                  <a:t>. </a:t>
                </a:r>
                <a:endParaRPr lang="en-US" dirty="0">
                  <a:latin typeface="Helvetica" charset="0"/>
                </a:endParaRPr>
              </a:p>
            </p:txBody>
          </p:sp>
        </mc:Choice>
        <mc:Fallback>
          <p:sp>
            <p:nvSpPr>
              <p:cNvPr id="4108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43000" y="3886200"/>
                <a:ext cx="7086600" cy="369909"/>
              </a:xfrm>
              <a:prstGeom prst="rect">
                <a:avLst/>
              </a:prstGeom>
              <a:blipFill rotWithShape="1">
                <a:blip r:embed="rId2"/>
                <a:stretch>
                  <a:fillRect l="-775" t="-6667" b="-2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2667000" y="4419600"/>
            <a:ext cx="3657600" cy="381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11" name="Text Box 15"/>
              <p:cNvSpPr txBox="1">
                <a:spLocks noChangeArrowheads="1"/>
              </p:cNvSpPr>
              <p:nvPr/>
            </p:nvSpPr>
            <p:spPr bwMode="auto">
              <a:xfrm>
                <a:off x="1219200" y="4419600"/>
                <a:ext cx="7010400" cy="3699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 dirty="0" smtClean="0">
                    <a:latin typeface="Helvetica" charset="0"/>
                  </a:rPr>
                  <a:t>SYMMETRIC </a:t>
                </a:r>
                <a:r>
                  <a:rPr lang="en-US" dirty="0">
                    <a:latin typeface="Helvetica" charset="0"/>
                  </a:rPr>
                  <a:t>If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dirty="0">
                    <a:latin typeface="Helvetica" charset="0"/>
                  </a:rPr>
                  <a:t>, then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𝐶𝐷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>
                    <a:latin typeface="Helvetica" charset="0"/>
                  </a:rPr>
                  <a:t>.</a:t>
                </a:r>
                <a:r>
                  <a:rPr lang="en-US" dirty="0">
                    <a:latin typeface="Helvetica" charset="0"/>
                  </a:rPr>
                  <a:t>      </a:t>
                </a:r>
                <a:endParaRPr lang="en-US" b="1" dirty="0">
                  <a:latin typeface="Helvetica" charset="0"/>
                </a:endParaRPr>
              </a:p>
            </p:txBody>
          </p:sp>
        </mc:Choice>
        <mc:Fallback>
          <p:sp>
            <p:nvSpPr>
              <p:cNvPr id="4111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19200" y="4419600"/>
                <a:ext cx="7010400" cy="369909"/>
              </a:xfrm>
              <a:prstGeom prst="rect">
                <a:avLst/>
              </a:prstGeom>
              <a:blipFill rotWithShape="1">
                <a:blip r:embed="rId3"/>
                <a:stretch>
                  <a:fillRect l="-696" t="-6557" b="-2623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2514600" y="5029200"/>
            <a:ext cx="4648200" cy="381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15" name="Text Box 19"/>
              <p:cNvSpPr txBox="1">
                <a:spLocks noChangeArrowheads="1"/>
              </p:cNvSpPr>
              <p:nvPr/>
            </p:nvSpPr>
            <p:spPr bwMode="auto">
              <a:xfrm>
                <a:off x="1295400" y="5029200"/>
                <a:ext cx="701040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 dirty="0" smtClean="0">
                    <a:latin typeface="Helvetica" charset="0"/>
                  </a:rPr>
                  <a:t>Transitive </a:t>
                </a:r>
                <a:r>
                  <a:rPr lang="en-US" dirty="0">
                    <a:latin typeface="Helvetica" charset="0"/>
                  </a:rPr>
                  <a:t>If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dirty="0">
                    <a:latin typeface="Helvetica" charset="0"/>
                  </a:rPr>
                  <a:t> </a:t>
                </a:r>
                <a:r>
                  <a:rPr lang="en-US" dirty="0" smtClean="0">
                    <a:latin typeface="Helvetica" charset="0"/>
                  </a:rPr>
                  <a:t>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𝐶𝐷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𝐸𝐹</m:t>
                        </m:r>
                      </m:e>
                    </m:acc>
                  </m:oMath>
                </a14:m>
                <a:r>
                  <a:rPr lang="en-US" dirty="0">
                    <a:latin typeface="Helvetica" charset="0"/>
                  </a:rPr>
                  <a:t>, then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𝐸𝐹</m:t>
                        </m:r>
                      </m:e>
                    </m:acc>
                  </m:oMath>
                </a14:m>
                <a:r>
                  <a:rPr lang="en-US" b="1" dirty="0" smtClean="0">
                    <a:latin typeface="Helvetica" charset="0"/>
                  </a:rPr>
                  <a:t>.</a:t>
                </a:r>
                <a:endParaRPr lang="en-US" b="1" dirty="0">
                  <a:latin typeface="Helvetica" charset="0"/>
                </a:endParaRPr>
              </a:p>
            </p:txBody>
          </p:sp>
        </mc:Choice>
        <mc:Fallback>
          <p:sp>
            <p:nvSpPr>
              <p:cNvPr id="411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5400" y="5029200"/>
                <a:ext cx="7010400" cy="366713"/>
              </a:xfrm>
              <a:prstGeom prst="rect">
                <a:avLst/>
              </a:prstGeom>
              <a:blipFill rotWithShape="1">
                <a:blip r:embed="rId4"/>
                <a:stretch>
                  <a:fillRect l="-783" t="-6667" b="-28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94881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  <p:bldP spid="4106" grpId="0" autoUpdateAnimBg="0"/>
      <p:bldP spid="4107" grpId="0" animBg="1"/>
      <p:bldP spid="4107" grpId="1" animBg="1"/>
      <p:bldP spid="4108" grpId="0"/>
      <p:bldP spid="4110" grpId="0" animBg="1"/>
      <p:bldP spid="4110" grpId="1" animBg="1"/>
      <p:bldP spid="4111" grpId="0"/>
      <p:bldP spid="4114" grpId="0" animBg="1"/>
      <p:bldP spid="41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Marking Pictures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836613"/>
          </a:xfrm>
        </p:spPr>
        <p:txBody>
          <a:bodyPr/>
          <a:lstStyle/>
          <a:p>
            <a:r>
              <a:rPr lang="en-US" sz="2800"/>
              <a:t>Mark the diagram with the given information.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886200" y="24384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1"/>
              <a:t>AB</a:t>
            </a:r>
            <a:r>
              <a:rPr lang="en-US" sz="2400"/>
              <a:t> = 12, </a:t>
            </a:r>
            <a:r>
              <a:rPr lang="en-US" sz="2400" i="1"/>
              <a:t>BC</a:t>
            </a:r>
            <a:r>
              <a:rPr lang="en-US" sz="2400"/>
              <a:t> = 12, </a:t>
            </a:r>
            <a:r>
              <a:rPr lang="en-US" sz="2400" i="1"/>
              <a:t>AD</a:t>
            </a:r>
            <a:r>
              <a:rPr lang="en-US" sz="2400"/>
              <a:t> = 10, </a:t>
            </a:r>
            <a:r>
              <a:rPr lang="en-US" sz="2400" i="1"/>
              <a:t>DC</a:t>
            </a:r>
            <a:r>
              <a:rPr lang="en-US" sz="2400"/>
              <a:t> = 14</a:t>
            </a:r>
            <a:endParaRPr lang="en-US" sz="2400" i="1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81325"/>
            <a:ext cx="5181600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32004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12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46927" y="46863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5181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14</a:t>
            </a: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18527" y="3733800"/>
            <a:ext cx="515073" cy="22860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91360" y="3941296"/>
            <a:ext cx="515073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0881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5" grpId="0"/>
      <p:bldP spid="2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Marking Pictures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836613"/>
          </a:xfrm>
        </p:spPr>
        <p:txBody>
          <a:bodyPr/>
          <a:lstStyle/>
          <a:p>
            <a:r>
              <a:rPr lang="en-US" sz="2800"/>
              <a:t>Mark the diagram with the given information.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50" name="Text Box 6"/>
              <p:cNvSpPr txBox="1">
                <a:spLocks noChangeArrowheads="1"/>
              </p:cNvSpPr>
              <p:nvPr/>
            </p:nvSpPr>
            <p:spPr bwMode="auto">
              <a:xfrm>
                <a:off x="3581400" y="2362200"/>
                <a:ext cx="2819400" cy="5088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𝐹𝐺</m:t>
                        </m:r>
                      </m:e>
                    </m:acc>
                  </m:oMath>
                </a14:m>
                <a:r>
                  <a:rPr lang="en-US" sz="2400" dirty="0" smtClean="0"/>
                  <a:t> bisects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𝐸𝐻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6150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81400" y="2362200"/>
                <a:ext cx="2819400" cy="508857"/>
              </a:xfrm>
              <a:prstGeom prst="rect">
                <a:avLst/>
              </a:prstGeom>
              <a:blipFill rotWithShape="1">
                <a:blip r:embed="rId2"/>
                <a:stretch>
                  <a:fillRect b="-2650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>
          <a:xfrm>
            <a:off x="1524000" y="4419600"/>
            <a:ext cx="4648200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97694" y="4419600"/>
            <a:ext cx="2895600" cy="0"/>
          </a:xfrm>
          <a:prstGeom prst="straightConnector1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133600" y="2971800"/>
            <a:ext cx="3429000" cy="30480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286000" y="4419600"/>
            <a:ext cx="1459494" cy="0"/>
          </a:xfrm>
          <a:prstGeom prst="straightConnector1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667000" y="3429000"/>
            <a:ext cx="2286000" cy="2057400"/>
          </a:xfrm>
          <a:prstGeom prst="straightConnector1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7000" y="3048000"/>
            <a:ext cx="926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F</a:t>
            </a:r>
            <a:endParaRPr lang="en-US" sz="28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4407906" y="5344180"/>
            <a:ext cx="926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G</a:t>
            </a:r>
            <a:endParaRPr lang="en-US" sz="28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1981200" y="4396966"/>
            <a:ext cx="926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E</a:t>
            </a:r>
            <a:endParaRPr lang="en-US" sz="28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4991100" y="3957114"/>
            <a:ext cx="926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H</a:t>
            </a:r>
            <a:endParaRPr lang="en-US" sz="2800" i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3015747" y="4264822"/>
            <a:ext cx="0" cy="3810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07906" y="4242671"/>
            <a:ext cx="0" cy="3810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9801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Marking Pictures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71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600200"/>
                <a:ext cx="8686800" cy="1219200"/>
              </a:xfrm>
              <a:noFill/>
              <a:ln/>
            </p:spPr>
            <p:txBody>
              <a:bodyPr>
                <a:norm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Mark the diagram with the given information.</a:t>
                </a:r>
              </a:p>
              <a:p>
                <a:pPr lvl="1"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𝐶𝐵𝐷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1219200"/>
              </a:xfrm>
              <a:blipFill rotWithShape="1">
                <a:blip r:embed="rId2"/>
                <a:stretch>
                  <a:fillRect l="-351" t="-10500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>
          <a:xfrm flipV="1">
            <a:off x="2209800" y="3429000"/>
            <a:ext cx="2057400" cy="1371600"/>
          </a:xfrm>
          <a:prstGeom prst="straightConnector1">
            <a:avLst/>
          </a:prstGeom>
          <a:ln w="57150">
            <a:headEnd type="oval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209800" y="4800600"/>
            <a:ext cx="4038600" cy="0"/>
          </a:xfrm>
          <a:prstGeom prst="straightConnector1">
            <a:avLst/>
          </a:prstGeom>
          <a:ln w="57150">
            <a:headEnd type="oval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09800" y="4800600"/>
            <a:ext cx="2438400" cy="1447800"/>
          </a:xfrm>
          <a:prstGeom prst="straightConnector1">
            <a:avLst/>
          </a:prstGeom>
          <a:ln w="57150">
            <a:headEnd type="oval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209800" y="3886200"/>
            <a:ext cx="1371600" cy="914400"/>
          </a:xfrm>
          <a:prstGeom prst="straightConnector1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209800" y="4800600"/>
            <a:ext cx="1752600" cy="1066800"/>
          </a:xfrm>
          <a:prstGeom prst="straightConnector1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209800" y="4800600"/>
            <a:ext cx="2514600" cy="0"/>
          </a:xfrm>
          <a:prstGeom prst="straightConnector1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86100" y="3362980"/>
            <a:ext cx="926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A</a:t>
            </a:r>
            <a:endParaRPr lang="en-US" sz="28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4346035"/>
            <a:ext cx="926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B</a:t>
            </a:r>
            <a:endParaRPr lang="en-US" sz="28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3477662" y="5725180"/>
            <a:ext cx="926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D</a:t>
            </a:r>
            <a:endParaRPr lang="en-US" sz="28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0" y="4343400"/>
            <a:ext cx="926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C</a:t>
            </a:r>
            <a:endParaRPr lang="en-US" sz="2800" i="1" dirty="0"/>
          </a:p>
        </p:txBody>
      </p:sp>
      <p:sp>
        <p:nvSpPr>
          <p:cNvPr id="17" name="Arc 16"/>
          <p:cNvSpPr/>
          <p:nvPr/>
        </p:nvSpPr>
        <p:spPr>
          <a:xfrm>
            <a:off x="2617206" y="4218920"/>
            <a:ext cx="1040394" cy="1295400"/>
          </a:xfrm>
          <a:prstGeom prst="arc">
            <a:avLst/>
          </a:prstGeom>
          <a:ln>
            <a:solidFill>
              <a:srgbClr val="00B0F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2781561">
            <a:off x="2766868" y="4624843"/>
            <a:ext cx="1040394" cy="1295400"/>
          </a:xfrm>
          <a:prstGeom prst="arc">
            <a:avLst/>
          </a:prstGeom>
          <a:ln>
            <a:solidFill>
              <a:srgbClr val="00B0F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601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066800" y="990600"/>
            <a:ext cx="6781800" cy="304800"/>
          </a:xfrm>
          <a:prstGeom prst="rect">
            <a:avLst/>
          </a:prstGeom>
          <a:solidFill>
            <a:srgbClr val="80008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676400" y="990600"/>
            <a:ext cx="6781800" cy="304800"/>
          </a:xfrm>
          <a:prstGeom prst="rect">
            <a:avLst/>
          </a:prstGeom>
          <a:solidFill>
            <a:srgbClr val="0000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sz="3600"/>
              <a:t>Prove that </a:t>
            </a:r>
            <a:r>
              <a:rPr lang="en-US" sz="3600" i="1"/>
              <a:t>AC</a:t>
            </a:r>
            <a:r>
              <a:rPr lang="en-US" sz="3600"/>
              <a:t> = </a:t>
            </a:r>
            <a:r>
              <a:rPr lang="en-US" sz="3600" i="1"/>
              <a:t>BD</a:t>
            </a:r>
            <a:r>
              <a:rPr lang="en-US" sz="3600"/>
              <a:t> given that </a:t>
            </a:r>
            <a:r>
              <a:rPr lang="en-US" sz="3600" i="1"/>
              <a:t>AB</a:t>
            </a:r>
            <a:r>
              <a:rPr lang="en-US" sz="3600"/>
              <a:t> = </a:t>
            </a:r>
            <a:r>
              <a:rPr lang="en-US" sz="3600" i="1"/>
              <a:t>CD.</a:t>
            </a:r>
            <a:endParaRPr lang="en-US" sz="3600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066800" y="11430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1676400" y="11430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762000" y="1219200"/>
            <a:ext cx="807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         B </a:t>
            </a:r>
            <a:r>
              <a:rPr lang="en-US" dirty="0" smtClean="0"/>
              <a:t>                                                                                             </a:t>
            </a:r>
            <a:r>
              <a:rPr lang="en-US" dirty="0"/>
              <a:t>C   </a:t>
            </a:r>
            <a:r>
              <a:rPr lang="en-US" dirty="0" smtClean="0"/>
              <a:t>     </a:t>
            </a:r>
            <a:r>
              <a:rPr lang="en-US" dirty="0"/>
              <a:t>D</a:t>
            </a:r>
          </a:p>
        </p:txBody>
      </p:sp>
      <p:graphicFrame>
        <p:nvGraphicFramePr>
          <p:cNvPr id="14344" name="Group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746981"/>
              </p:ext>
            </p:extLst>
          </p:nvPr>
        </p:nvGraphicFramePr>
        <p:xfrm>
          <a:off x="457200" y="1600200"/>
          <a:ext cx="8229600" cy="5124071"/>
        </p:xfrm>
        <a:graphic>
          <a:graphicData uri="http://schemas.openxmlformats.org/drawingml/2006/table">
            <a:tbl>
              <a:tblPr/>
              <a:tblGrid>
                <a:gridCol w="3810000"/>
                <a:gridCol w="4419600"/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533400" y="2087563"/>
            <a:ext cx="167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 i="1"/>
              <a:t>AB</a:t>
            </a:r>
            <a:r>
              <a:rPr lang="en-US" sz="3200"/>
              <a:t> = </a:t>
            </a:r>
            <a:r>
              <a:rPr lang="en-US" sz="3200" i="1"/>
              <a:t>CD</a:t>
            </a:r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4267200" y="2057400"/>
            <a:ext cx="1177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/>
              <a:t>Given</a:t>
            </a:r>
          </a:p>
        </p:txBody>
      </p:sp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457200" y="2667000"/>
            <a:ext cx="3670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 i="1"/>
              <a:t>AB + BC</a:t>
            </a:r>
            <a:r>
              <a:rPr lang="en-US" sz="3200"/>
              <a:t> = </a:t>
            </a:r>
            <a:r>
              <a:rPr lang="en-US" sz="3200" i="1"/>
              <a:t>CD + BC</a:t>
            </a:r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4191000" y="2667000"/>
            <a:ext cx="441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/>
              <a:t>+ Prop of =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457200" y="3200400"/>
            <a:ext cx="2627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 i="1"/>
              <a:t>AC</a:t>
            </a:r>
            <a:r>
              <a:rPr lang="en-US" sz="3200"/>
              <a:t> = </a:t>
            </a:r>
            <a:r>
              <a:rPr lang="en-US" sz="3200" i="1"/>
              <a:t>AB + BC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4191000" y="3276600"/>
            <a:ext cx="525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dirty="0"/>
              <a:t>Segment Addition Postulate</a:t>
            </a:r>
          </a:p>
        </p:txBody>
      </p:sp>
      <p:sp>
        <p:nvSpPr>
          <p:cNvPr id="14379" name="Rectangle 43"/>
          <p:cNvSpPr>
            <a:spLocks noChangeArrowheads="1"/>
          </p:cNvSpPr>
          <p:nvPr/>
        </p:nvSpPr>
        <p:spPr bwMode="auto">
          <a:xfrm>
            <a:off x="457200" y="4114800"/>
            <a:ext cx="2719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 i="1"/>
              <a:t>BD </a:t>
            </a:r>
            <a:r>
              <a:rPr lang="en-US" sz="3200"/>
              <a:t>= </a:t>
            </a:r>
            <a:r>
              <a:rPr lang="en-US" sz="3200" i="1"/>
              <a:t>BC + CD</a:t>
            </a:r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4267200" y="4114800"/>
            <a:ext cx="518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dirty="0"/>
              <a:t>Segment Addition Postulate</a:t>
            </a:r>
          </a:p>
        </p:txBody>
      </p:sp>
      <p:sp>
        <p:nvSpPr>
          <p:cNvPr id="14381" name="Rectangle 45"/>
          <p:cNvSpPr>
            <a:spLocks noChangeArrowheads="1"/>
          </p:cNvSpPr>
          <p:nvPr/>
        </p:nvSpPr>
        <p:spPr bwMode="auto">
          <a:xfrm>
            <a:off x="533400" y="49530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 i="1" dirty="0"/>
              <a:t>AC</a:t>
            </a:r>
            <a:r>
              <a:rPr lang="en-US" sz="3200" dirty="0"/>
              <a:t> = </a:t>
            </a:r>
            <a:r>
              <a:rPr lang="en-US" sz="3200" i="1" dirty="0"/>
              <a:t>BC </a:t>
            </a:r>
            <a:r>
              <a:rPr lang="en-US" sz="3200" dirty="0"/>
              <a:t>+ </a:t>
            </a:r>
            <a:r>
              <a:rPr lang="en-US" sz="3200" i="1" dirty="0"/>
              <a:t>CD</a:t>
            </a:r>
          </a:p>
        </p:txBody>
      </p:sp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4267200" y="50292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/>
              <a:t>Substitution Prop of =</a:t>
            </a:r>
          </a:p>
        </p:txBody>
      </p:sp>
      <p:sp>
        <p:nvSpPr>
          <p:cNvPr id="14383" name="Rectangle 47"/>
          <p:cNvSpPr>
            <a:spLocks noChangeArrowheads="1"/>
          </p:cNvSpPr>
          <p:nvPr/>
        </p:nvSpPr>
        <p:spPr bwMode="auto">
          <a:xfrm>
            <a:off x="457200" y="2743200"/>
            <a:ext cx="685800" cy="457200"/>
          </a:xfrm>
          <a:prstGeom prst="rect">
            <a:avLst/>
          </a:prstGeom>
          <a:solidFill>
            <a:schemeClr val="accent2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1066800" y="1066800"/>
            <a:ext cx="609600" cy="152400"/>
          </a:xfrm>
          <a:prstGeom prst="rect">
            <a:avLst/>
          </a:prstGeom>
          <a:solidFill>
            <a:schemeClr val="accent2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533400" y="2163763"/>
            <a:ext cx="685800" cy="457200"/>
          </a:xfrm>
          <a:prstGeom prst="rect">
            <a:avLst/>
          </a:prstGeom>
          <a:solidFill>
            <a:schemeClr val="accent2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1600200" y="2163763"/>
            <a:ext cx="685800" cy="457200"/>
          </a:xfrm>
          <a:prstGeom prst="rect">
            <a:avLst/>
          </a:prstGeom>
          <a:solidFill>
            <a:schemeClr val="accent2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7848600" y="1066800"/>
            <a:ext cx="609600" cy="152400"/>
          </a:xfrm>
          <a:prstGeom prst="rect">
            <a:avLst/>
          </a:prstGeom>
          <a:solidFill>
            <a:schemeClr val="accent2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676400" y="1066800"/>
            <a:ext cx="6172200" cy="152400"/>
          </a:xfrm>
          <a:prstGeom prst="rect">
            <a:avLst/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2514600" y="2743200"/>
            <a:ext cx="685800" cy="457200"/>
          </a:xfrm>
          <a:prstGeom prst="rect">
            <a:avLst/>
          </a:prstGeom>
          <a:solidFill>
            <a:schemeClr val="accent2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Rectangle 54"/>
          <p:cNvSpPr>
            <a:spLocks noChangeArrowheads="1"/>
          </p:cNvSpPr>
          <p:nvPr/>
        </p:nvSpPr>
        <p:spPr bwMode="auto">
          <a:xfrm>
            <a:off x="457200" y="3352800"/>
            <a:ext cx="685800" cy="381000"/>
          </a:xfrm>
          <a:prstGeom prst="rect">
            <a:avLst/>
          </a:prstGeom>
          <a:solidFill>
            <a:srgbClr val="80008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447800" y="3276600"/>
            <a:ext cx="685800" cy="457200"/>
          </a:xfrm>
          <a:prstGeom prst="rect">
            <a:avLst/>
          </a:prstGeom>
          <a:solidFill>
            <a:schemeClr val="accent2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Rectangle 56"/>
          <p:cNvSpPr>
            <a:spLocks noChangeArrowheads="1"/>
          </p:cNvSpPr>
          <p:nvPr/>
        </p:nvSpPr>
        <p:spPr bwMode="auto">
          <a:xfrm>
            <a:off x="2514600" y="3276600"/>
            <a:ext cx="685800" cy="457200"/>
          </a:xfrm>
          <a:prstGeom prst="rect">
            <a:avLst/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457200" y="4191000"/>
            <a:ext cx="685800" cy="457200"/>
          </a:xfrm>
          <a:prstGeom prst="rect">
            <a:avLst/>
          </a:prstGeom>
          <a:solidFill>
            <a:srgbClr val="0000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4" name="Rectangle 58"/>
          <p:cNvSpPr>
            <a:spLocks noChangeArrowheads="1"/>
          </p:cNvSpPr>
          <p:nvPr/>
        </p:nvSpPr>
        <p:spPr bwMode="auto">
          <a:xfrm>
            <a:off x="1524000" y="4191000"/>
            <a:ext cx="685800" cy="457200"/>
          </a:xfrm>
          <a:prstGeom prst="rect">
            <a:avLst/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5" name="Rectangle 59"/>
          <p:cNvSpPr>
            <a:spLocks noChangeArrowheads="1"/>
          </p:cNvSpPr>
          <p:nvPr/>
        </p:nvSpPr>
        <p:spPr bwMode="auto">
          <a:xfrm>
            <a:off x="2590800" y="4191000"/>
            <a:ext cx="685800" cy="457200"/>
          </a:xfrm>
          <a:prstGeom prst="rect">
            <a:avLst/>
          </a:prstGeom>
          <a:solidFill>
            <a:schemeClr val="accent2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8" name="Rectangle 62"/>
          <p:cNvSpPr>
            <a:spLocks noChangeArrowheads="1"/>
          </p:cNvSpPr>
          <p:nvPr/>
        </p:nvSpPr>
        <p:spPr bwMode="auto">
          <a:xfrm>
            <a:off x="990600" y="5562600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 i="1" dirty="0"/>
              <a:t>AC</a:t>
            </a:r>
            <a:r>
              <a:rPr lang="en-US" sz="3200" dirty="0"/>
              <a:t> = </a:t>
            </a:r>
            <a:r>
              <a:rPr lang="en-US" sz="3200" i="1" dirty="0"/>
              <a:t>BD</a:t>
            </a:r>
          </a:p>
        </p:txBody>
      </p:sp>
      <p:sp>
        <p:nvSpPr>
          <p:cNvPr id="14399" name="Rectangle 63"/>
          <p:cNvSpPr>
            <a:spLocks noChangeArrowheads="1"/>
          </p:cNvSpPr>
          <p:nvPr/>
        </p:nvSpPr>
        <p:spPr bwMode="auto">
          <a:xfrm>
            <a:off x="4267200" y="55626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dirty="0"/>
              <a:t>Transitive Prop of =</a:t>
            </a:r>
          </a:p>
        </p:txBody>
      </p:sp>
    </p:spTree>
    <p:extLst>
      <p:ext uri="{BB962C8B-B14F-4D97-AF65-F5344CB8AC3E}">
        <p14:creationId xmlns:p14="http://schemas.microsoft.com/office/powerpoint/2010/main" val="364307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1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8" grpId="1" animBg="1"/>
      <p:bldP spid="14339" grpId="0" animBg="1"/>
      <p:bldP spid="14339" grpId="1" animBg="1"/>
      <p:bldP spid="14373" grpId="0"/>
      <p:bldP spid="14374" grpId="0"/>
      <p:bldP spid="14375" grpId="0"/>
      <p:bldP spid="14376" grpId="0"/>
      <p:bldP spid="14377" grpId="0"/>
      <p:bldP spid="14378" grpId="0"/>
      <p:bldP spid="14379" grpId="0"/>
      <p:bldP spid="14380" grpId="0"/>
      <p:bldP spid="14381" grpId="0"/>
      <p:bldP spid="14382" grpId="0"/>
      <p:bldP spid="14383" grpId="0" animBg="1"/>
      <p:bldP spid="14384" grpId="0" animBg="1"/>
      <p:bldP spid="14384" grpId="1" animBg="1"/>
      <p:bldP spid="14384" grpId="2" animBg="1"/>
      <p:bldP spid="14384" grpId="3" animBg="1"/>
      <p:bldP spid="14385" grpId="0" animBg="1"/>
      <p:bldP spid="14386" grpId="0" animBg="1"/>
      <p:bldP spid="14387" grpId="0" animBg="1"/>
      <p:bldP spid="14387" grpId="1" animBg="1"/>
      <p:bldP spid="14387" grpId="2" animBg="1"/>
      <p:bldP spid="14388" grpId="0" animBg="1"/>
      <p:bldP spid="14388" grpId="1" animBg="1"/>
      <p:bldP spid="14388" grpId="2" animBg="1"/>
      <p:bldP spid="14389" grpId="0" animBg="1"/>
      <p:bldP spid="14390" grpId="0" animBg="1"/>
      <p:bldP spid="14391" grpId="0" animBg="1"/>
      <p:bldP spid="14392" grpId="0" animBg="1"/>
      <p:bldP spid="14393" grpId="0" animBg="1"/>
      <p:bldP spid="14394" grpId="0" animBg="1"/>
      <p:bldP spid="14395" grpId="0" animBg="1"/>
      <p:bldP spid="14398" grpId="0"/>
      <p:bldP spid="143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194" name="Rectangle 2"/>
              <p:cNvSpPr>
                <a:spLocks noGrp="1" noChangeArrowheads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Given: </a:t>
                </a:r>
                <a:r>
                  <a:rPr lang="en-US" i="1" dirty="0"/>
                  <a:t>EF</a:t>
                </a:r>
                <a:r>
                  <a:rPr lang="en-US" dirty="0"/>
                  <a:t> = </a:t>
                </a:r>
                <a:r>
                  <a:rPr lang="en-US" i="1" dirty="0"/>
                  <a:t>GH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Prove: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𝐸𝐺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𝐹𝐻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819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3259" t="-18085" b="-31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199" name="Group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41807846"/>
              </p:ext>
            </p:extLst>
          </p:nvPr>
        </p:nvGraphicFramePr>
        <p:xfrm>
          <a:off x="0" y="3048000"/>
          <a:ext cx="8839200" cy="3657600"/>
        </p:xfrm>
        <a:graphic>
          <a:graphicData uri="http://schemas.openxmlformats.org/drawingml/2006/table">
            <a:tbl>
              <a:tblPr/>
              <a:tblGrid>
                <a:gridCol w="4956561"/>
                <a:gridCol w="388263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Statements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Reasons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057400" y="2362200"/>
            <a:ext cx="5715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990600" y="2362200"/>
            <a:ext cx="7543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62000" y="2514600"/>
            <a:ext cx="800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/>
              <a:t>E        F                                       </a:t>
            </a:r>
            <a:r>
              <a:rPr lang="en-US" sz="3200" dirty="0" smtClean="0"/>
              <a:t>       </a:t>
            </a:r>
            <a:r>
              <a:rPr lang="en-US" sz="3200" dirty="0"/>
              <a:t>G     H</a:t>
            </a: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244475" y="3657600"/>
            <a:ext cx="2384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solidFill>
                  <a:schemeClr val="tx2"/>
                </a:solidFill>
              </a:rPr>
              <a:t>1) </a:t>
            </a:r>
            <a:r>
              <a:rPr lang="en-US" sz="3600" i="1">
                <a:solidFill>
                  <a:schemeClr val="tx2"/>
                </a:solidFill>
              </a:rPr>
              <a:t>EF</a:t>
            </a:r>
            <a:r>
              <a:rPr lang="en-US" sz="3600">
                <a:solidFill>
                  <a:schemeClr val="tx2"/>
                </a:solidFill>
              </a:rPr>
              <a:t> = </a:t>
            </a:r>
            <a:r>
              <a:rPr lang="en-US" sz="3600" i="1">
                <a:solidFill>
                  <a:schemeClr val="tx2"/>
                </a:solidFill>
              </a:rPr>
              <a:t>GH</a:t>
            </a: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4876800" y="3657600"/>
            <a:ext cx="1797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600" dirty="0">
                <a:solidFill>
                  <a:schemeClr val="tx2"/>
                </a:solidFill>
              </a:rPr>
              <a:t>1) Given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168275" y="4318000"/>
            <a:ext cx="4075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200">
                <a:solidFill>
                  <a:schemeClr val="tx2"/>
                </a:solidFill>
              </a:rPr>
              <a:t>2) </a:t>
            </a:r>
            <a:r>
              <a:rPr lang="en-US" sz="3200" i="1">
                <a:solidFill>
                  <a:schemeClr val="tx2"/>
                </a:solidFill>
              </a:rPr>
              <a:t>EF + FG</a:t>
            </a:r>
            <a:r>
              <a:rPr lang="en-US" sz="3200">
                <a:solidFill>
                  <a:schemeClr val="tx2"/>
                </a:solidFill>
              </a:rPr>
              <a:t> = </a:t>
            </a:r>
            <a:r>
              <a:rPr lang="en-US" sz="3200" i="1">
                <a:solidFill>
                  <a:schemeClr val="tx2"/>
                </a:solidFill>
              </a:rPr>
              <a:t>GH +FG</a:t>
            </a: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4876800" y="4267200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3600" dirty="0">
                <a:solidFill>
                  <a:schemeClr val="tx2"/>
                </a:solidFill>
              </a:rPr>
              <a:t>2) + prop of =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76200" y="4975225"/>
            <a:ext cx="435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chemeClr val="tx2"/>
                </a:solidFill>
              </a:rPr>
              <a:t>3) </a:t>
            </a:r>
            <a:r>
              <a:rPr lang="en-US" sz="2400" i="1">
                <a:solidFill>
                  <a:schemeClr val="tx2"/>
                </a:solidFill>
              </a:rPr>
              <a:t>EG </a:t>
            </a:r>
            <a:r>
              <a:rPr lang="en-US" sz="2400">
                <a:solidFill>
                  <a:schemeClr val="tx2"/>
                </a:solidFill>
              </a:rPr>
              <a:t>= </a:t>
            </a:r>
            <a:r>
              <a:rPr lang="en-US" sz="2400" i="1">
                <a:solidFill>
                  <a:schemeClr val="tx2"/>
                </a:solidFill>
              </a:rPr>
              <a:t>EF +FG</a:t>
            </a:r>
            <a:r>
              <a:rPr lang="en-US" sz="2400">
                <a:solidFill>
                  <a:schemeClr val="tx2"/>
                </a:solidFill>
              </a:rPr>
              <a:t>, </a:t>
            </a:r>
            <a:r>
              <a:rPr lang="en-US" sz="2400" i="1">
                <a:solidFill>
                  <a:schemeClr val="tx2"/>
                </a:solidFill>
              </a:rPr>
              <a:t>FH</a:t>
            </a:r>
            <a:r>
              <a:rPr lang="en-US" sz="2400">
                <a:solidFill>
                  <a:schemeClr val="tx2"/>
                </a:solidFill>
              </a:rPr>
              <a:t> = </a:t>
            </a:r>
            <a:r>
              <a:rPr lang="en-US" sz="2400" i="1">
                <a:solidFill>
                  <a:schemeClr val="tx2"/>
                </a:solidFill>
              </a:rPr>
              <a:t>GH</a:t>
            </a:r>
            <a:r>
              <a:rPr lang="en-US" sz="2400">
                <a:solidFill>
                  <a:schemeClr val="tx2"/>
                </a:solidFill>
              </a:rPr>
              <a:t> + </a:t>
            </a:r>
            <a:r>
              <a:rPr lang="en-US" sz="2400" i="1">
                <a:solidFill>
                  <a:schemeClr val="tx2"/>
                </a:solidFill>
              </a:rPr>
              <a:t>FG</a:t>
            </a: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4914900" y="4876800"/>
            <a:ext cx="4000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3200" dirty="0">
                <a:solidFill>
                  <a:schemeClr val="tx2"/>
                </a:solidFill>
              </a:rPr>
              <a:t>3) Segment + Post.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92075" y="5486400"/>
            <a:ext cx="2384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600" dirty="0">
                <a:solidFill>
                  <a:schemeClr val="tx2"/>
                </a:solidFill>
              </a:rPr>
              <a:t>4) </a:t>
            </a:r>
            <a:r>
              <a:rPr lang="en-US" sz="3600" i="1" dirty="0">
                <a:solidFill>
                  <a:schemeClr val="tx2"/>
                </a:solidFill>
              </a:rPr>
              <a:t>EG</a:t>
            </a:r>
            <a:r>
              <a:rPr lang="en-US" sz="3600" dirty="0">
                <a:solidFill>
                  <a:schemeClr val="tx2"/>
                </a:solidFill>
              </a:rPr>
              <a:t> = </a:t>
            </a:r>
            <a:r>
              <a:rPr lang="en-US" sz="3600" i="1" dirty="0">
                <a:solidFill>
                  <a:schemeClr val="tx2"/>
                </a:solidFill>
              </a:rPr>
              <a:t>FH</a:t>
            </a:r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4953000" y="5486400"/>
            <a:ext cx="335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solidFill>
                  <a:schemeClr val="tx2"/>
                </a:solidFill>
              </a:rPr>
              <a:t>4) Transitive</a:t>
            </a:r>
            <a:endParaRPr lang="en-US" sz="3200" i="1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230" name="Rectangle 38"/>
              <p:cNvSpPr>
                <a:spLocks noChangeArrowheads="1"/>
              </p:cNvSpPr>
              <p:nvPr/>
            </p:nvSpPr>
            <p:spPr bwMode="auto">
              <a:xfrm>
                <a:off x="92074" y="6019800"/>
                <a:ext cx="2955925" cy="641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3600" dirty="0">
                    <a:solidFill>
                      <a:schemeClr val="tx2"/>
                    </a:solidFill>
                  </a:rPr>
                  <a:t>5</a:t>
                </a:r>
                <a:r>
                  <a:rPr lang="en-US" sz="3600" dirty="0" smtClean="0">
                    <a:solidFill>
                      <a:schemeClr val="tx2"/>
                    </a:solidFill>
                  </a:rPr>
                  <a:t>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6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𝐸𝐺</m:t>
                        </m:r>
                      </m:e>
                    </m:acc>
                    <m:r>
                      <a:rPr lang="en-US" sz="360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360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36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  <m:t>𝐹𝐻</m:t>
                        </m:r>
                      </m:e>
                    </m:acc>
                  </m:oMath>
                </a14:m>
                <a:r>
                  <a:rPr lang="en-US" sz="3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rPr>
                  <a:t> </a:t>
                </a:r>
                <a:endParaRPr lang="en-US" sz="3600" i="1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8230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074" y="6019800"/>
                <a:ext cx="2955925" cy="641350"/>
              </a:xfrm>
              <a:prstGeom prst="rect">
                <a:avLst/>
              </a:prstGeom>
              <a:blipFill rotWithShape="1">
                <a:blip r:embed="rId3"/>
                <a:stretch>
                  <a:fillRect l="-6186" t="-14286" b="-352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32" name="Rectangle 40"/>
              <p:cNvSpPr>
                <a:spLocks noChangeArrowheads="1"/>
              </p:cNvSpPr>
              <p:nvPr/>
            </p:nvSpPr>
            <p:spPr bwMode="auto">
              <a:xfrm>
                <a:off x="4953000" y="6096000"/>
                <a:ext cx="33528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3200" dirty="0">
                    <a:solidFill>
                      <a:schemeClr val="tx2"/>
                    </a:solidFill>
                  </a:rPr>
                  <a:t>5) </a:t>
                </a:r>
                <a:r>
                  <a:rPr lang="en-US" sz="3200" dirty="0" err="1">
                    <a:solidFill>
                      <a:schemeClr val="tx2"/>
                    </a:solidFill>
                  </a:rPr>
                  <a:t>Def</a:t>
                </a:r>
                <a:r>
                  <a:rPr lang="en-US" sz="3200" dirty="0">
                    <a:solidFill>
                      <a:schemeClr val="tx2"/>
                    </a:solidFill>
                  </a:rPr>
                  <a:t> </a:t>
                </a:r>
                <a:r>
                  <a:rPr lang="en-US" sz="3200" dirty="0" smtClean="0">
                    <a:solidFill>
                      <a:schemeClr val="tx2"/>
                    </a:solidFill>
                  </a:rPr>
                  <a:t>of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3200" dirty="0" smtClean="0">
                    <a:solidFill>
                      <a:schemeClr val="tx2"/>
                    </a:solidFill>
                  </a:rPr>
                  <a:t> </a:t>
                </a:r>
                <a:endParaRPr lang="en-US" sz="3200" i="1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8232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3000" y="6096000"/>
                <a:ext cx="3352800" cy="584775"/>
              </a:xfrm>
              <a:prstGeom prst="rect">
                <a:avLst/>
              </a:prstGeom>
              <a:blipFill rotWithShape="1">
                <a:blip r:embed="rId4"/>
                <a:stretch>
                  <a:fillRect l="-4727" t="-13542" b="-33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16110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2" grpId="0"/>
      <p:bldP spid="8223" grpId="0"/>
      <p:bldP spid="8224" grpId="0"/>
      <p:bldP spid="8225" grpId="0"/>
      <p:bldP spid="8226" grpId="0"/>
      <p:bldP spid="8227" grpId="0"/>
      <p:bldP spid="8228" grpId="0"/>
      <p:bldP spid="8229" grpId="0"/>
      <p:bldP spid="8230" grpId="0"/>
      <p:bldP spid="82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p. 104-105 #22-30 even, 33 &amp; </a:t>
            </a:r>
            <a:r>
              <a:rPr lang="en-US" dirty="0" smtClean="0"/>
              <a:t>34</a:t>
            </a:r>
          </a:p>
          <a:p>
            <a:endParaRPr lang="en-US" dirty="0"/>
          </a:p>
          <a:p>
            <a:r>
              <a:rPr lang="en-US" dirty="0" smtClean="0"/>
              <a:t>Due to some strange scheduling this week…. We will do our Problem-Solving day tomorrow.  </a:t>
            </a:r>
          </a:p>
          <a:p>
            <a:pPr lvl="1"/>
            <a:r>
              <a:rPr lang="en-US" dirty="0" smtClean="0"/>
              <a:t>Your write-ups won’t be due until Sept. 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1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476</TotalTime>
  <Words>644</Words>
  <Application>Microsoft Office PowerPoint</Application>
  <PresentationFormat>On-screen Show (4:3)</PresentationFormat>
  <Paragraphs>107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Tuesday, August 28, 2012</vt:lpstr>
      <vt:lpstr>Homework Check</vt:lpstr>
      <vt:lpstr>§2.5 Verifying Segment Relationships</vt:lpstr>
      <vt:lpstr>Marking Pictures</vt:lpstr>
      <vt:lpstr>Marking Pictures</vt:lpstr>
      <vt:lpstr>Marking Pictures</vt:lpstr>
      <vt:lpstr>Prove that AC = BD given that AB = CD.</vt:lpstr>
      <vt:lpstr>Given: EF = GH Prove: (EG) ̅≅(FH) ̅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Dria</dc:creator>
  <cp:lastModifiedBy>Dria</cp:lastModifiedBy>
  <cp:revision>12</cp:revision>
  <dcterms:created xsi:type="dcterms:W3CDTF">2012-08-28T14:27:02Z</dcterms:created>
  <dcterms:modified xsi:type="dcterms:W3CDTF">2012-08-28T22:23:55Z</dcterms:modified>
</cp:coreProperties>
</file>